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99" r:id="rId2"/>
    <p:sldId id="398" r:id="rId3"/>
    <p:sldId id="257" r:id="rId4"/>
    <p:sldId id="394" r:id="rId5"/>
    <p:sldId id="393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8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53D94F-64EF-4235-A991-998D9AA41E6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BB34E35-7B3F-4DEB-A5A3-DB8A187833D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E897FA-C1AD-4F82-B035-CC7A0960E9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F5F0F3-CEB6-4850-B3A2-FD4320812927}" type="datetimeFigureOut">
              <a:rPr lang="en-US" smtClean="0"/>
              <a:pPr/>
              <a:t>7/2/2025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CA3865-DB95-46C2-9B56-DC77B44C27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7EAD84-CB74-40A4-B665-3981E5BC2C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5A2C2-AE8A-451F-AC4B-AC3915414D3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41441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FAAAD6-D0C3-44A7-83D4-6C3AF4348A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1EF9B10-100C-44DB-B066-5A361DFDA7D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CD4F8A-6B9D-47AE-82D3-4B94A79C81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F5F0F3-CEB6-4850-B3A2-FD4320812927}" type="datetimeFigureOut">
              <a:rPr lang="en-US" smtClean="0"/>
              <a:pPr/>
              <a:t>7/2/2025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2F7B7E-3B41-47DB-8BC2-E109C37072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6A37B2-F929-481E-84CA-4F69E49E7E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5A2C2-AE8A-451F-AC4B-AC3915414D3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59819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0E0DF97-1AF3-4EE3-BEF0-0830E847967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19F8F9E-7852-42F5-8653-ABFB910ABD9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A3C503-0BA3-44B8-AC3E-6D11EF5E62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F5F0F3-CEB6-4850-B3A2-FD4320812927}" type="datetimeFigureOut">
              <a:rPr lang="en-US" smtClean="0"/>
              <a:pPr/>
              <a:t>7/2/2025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937940-AE70-44CD-BF9E-5975C343A2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93336E-6A2E-4D6D-A511-6EB90321CD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5A2C2-AE8A-451F-AC4B-AC3915414D3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6024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A77BF0-8AD4-49C5-91E4-7CC769C9D0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504910-2629-489B-BEDA-F7CA9511F1D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80F6C1-602D-482A-B23E-6BB955F311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F5F0F3-CEB6-4850-B3A2-FD4320812927}" type="datetimeFigureOut">
              <a:rPr lang="en-US" smtClean="0"/>
              <a:pPr/>
              <a:t>7/2/2025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1E3D81-63C8-4F6E-ADE7-BB83E17DE8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9BB027-6D08-48B8-8A0B-E49F41728E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5A2C2-AE8A-451F-AC4B-AC3915414D3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55129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6BD119-A623-40B0-9F28-5478930391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8AA04C8-C7EB-412A-9504-AA1F8757B5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BDFAC3-E232-4D09-ADBB-E83F7E7E70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F5F0F3-CEB6-4850-B3A2-FD4320812927}" type="datetimeFigureOut">
              <a:rPr lang="en-US" smtClean="0"/>
              <a:pPr/>
              <a:t>7/2/2025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8D2E7F-8F57-48A2-934F-108631E233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496C5D-1335-4AD6-B2BF-C994B32C4C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5A2C2-AE8A-451F-AC4B-AC3915414D3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5041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BC125D-4598-4380-8C20-F972350CAA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5AB047-9661-478E-A7E3-CEF824905F7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ACA3B1C-568B-4324-8922-20A46D07FA8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294446F-AAED-4BBB-9970-26B625C0F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F5F0F3-CEB6-4850-B3A2-FD4320812927}" type="datetimeFigureOut">
              <a:rPr lang="en-US" smtClean="0"/>
              <a:pPr/>
              <a:t>7/2/2025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4A30498-5E2D-43DE-A530-CD1FDF638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241D3F9-D782-475C-9A2D-0FC53D0D17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5A2C2-AE8A-451F-AC4B-AC3915414D3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22356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1A1FCC-9806-4410-9EB7-503F68A442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28B5C7D-2CBD-4409-BFAF-1B715495180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E3B7E6A-FF7D-4765-A022-997868084AE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C6DC9BA-60E3-43F4-8D84-7333C1A8B0B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494E858-419C-4CD8-B51E-9D1A07B727C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53E2B5D-441B-4A52-9FF6-C8B556BB43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F5F0F3-CEB6-4850-B3A2-FD4320812927}" type="datetimeFigureOut">
              <a:rPr lang="en-US" smtClean="0"/>
              <a:pPr/>
              <a:t>7/2/2025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EE63238-6701-4847-811A-FB668A805B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E37EA8B-5B41-4D51-9B98-FE1C6DC02E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5A2C2-AE8A-451F-AC4B-AC3915414D3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78192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9B751F-23F3-41F0-86FC-B2C73133E2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DEFF29E-3541-4C9A-AE97-29A4B3650A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F5F0F3-CEB6-4850-B3A2-FD4320812927}" type="datetimeFigureOut">
              <a:rPr lang="en-US" smtClean="0"/>
              <a:pPr/>
              <a:t>7/2/2025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B3C861C-5C6C-414D-9939-2F1B4C061E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7ABB904-A461-40D1-9715-4F4A7050D5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5A2C2-AE8A-451F-AC4B-AC3915414D3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92518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D50EB1F-B7FE-4D49-9C35-341585DF5D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F5F0F3-CEB6-4850-B3A2-FD4320812927}" type="datetimeFigureOut">
              <a:rPr lang="en-US" smtClean="0"/>
              <a:pPr/>
              <a:t>7/2/2025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A97946C-510B-4E40-B8B0-7D22FEC999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9BAF9B7-3D4E-4037-8374-83EE9CA86C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5A2C2-AE8A-451F-AC4B-AC3915414D3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85292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88F3E1-7A08-4F7B-A99F-FEA3DEFA3C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3C6BF8-DD0D-4146-8606-1F02BBD16E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641ECF-796E-44FE-8648-32035521017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4191561-446E-4BF6-B243-8E424DD14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F5F0F3-CEB6-4850-B3A2-FD4320812927}" type="datetimeFigureOut">
              <a:rPr lang="en-US" smtClean="0"/>
              <a:pPr/>
              <a:t>7/2/2025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5C00713-3C16-4BD2-8ECE-2FA6084B63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80A4FA6-6CF3-409A-BBA0-610F6B6A85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5A2C2-AE8A-451F-AC4B-AC3915414D3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21636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9E0DCA-3851-495B-9123-8FA4035423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D2A3F12-428D-4F33-8194-B5EF5EE8852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D049CDB-5739-4066-B0B2-5F35DB5D2E0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404E4C4-8D9D-49C3-994A-478C4DC4EA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F5F0F3-CEB6-4850-B3A2-FD4320812927}" type="datetimeFigureOut">
              <a:rPr lang="en-US" smtClean="0"/>
              <a:pPr/>
              <a:t>7/2/2025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EA840FE-5DC2-4DE6-AAFC-FBFE3C219A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9C99FC1-AE81-4D0A-8AD1-D6D76DA9C8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5A2C2-AE8A-451F-AC4B-AC3915414D3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30920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859A374-D028-4401-97EC-B2E83C6DC7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EC84D08-8B78-42AC-8DA1-C4884F452D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163650-1111-42F6-8E20-20B385F60AC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F5F0F3-CEB6-4850-B3A2-FD4320812927}" type="datetimeFigureOut">
              <a:rPr lang="en-US" smtClean="0"/>
              <a:pPr/>
              <a:t>7/2/2025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E0D479-5C2B-4263-9558-FF3BE2DAD35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D6D1D2-4CCD-4A56-AE93-7EFCA8ABA5F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45A2C2-AE8A-451F-AC4B-AC3915414D3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43729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57CE27B6-7472-4951-A578-2D05FA48BF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37215" y="1"/>
            <a:ext cx="9130785" cy="6867939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1524000" y="0"/>
            <a:ext cx="9144000" cy="1066800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2800" b="1" dirty="0">
                <a:solidFill>
                  <a:schemeClr val="bg1"/>
                </a:solidFill>
                <a:ea typeface="+mj-ea"/>
                <a:cs typeface="+mj-cs"/>
              </a:rPr>
              <a:t>Early Childhood Development</a:t>
            </a:r>
          </a:p>
          <a:p>
            <a:pPr algn="ctr"/>
            <a:r>
              <a:rPr lang="en-US" sz="2800" b="1" dirty="0">
                <a:solidFill>
                  <a:schemeClr val="bg1"/>
                </a:solidFill>
              </a:rPr>
              <a:t>Parenting Package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61240EC-561E-44FA-974A-888EFDAE229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14700" y="1404938"/>
            <a:ext cx="5562600" cy="4048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06647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6FE3A4-A496-4A09-8A06-3EB94A689C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3633" y="1300899"/>
            <a:ext cx="10920167" cy="4876064"/>
          </a:xfrm>
        </p:spPr>
        <p:txBody>
          <a:bodyPr>
            <a:normAutofit fontScale="85000" lnSpcReduction="20000"/>
          </a:bodyPr>
          <a:lstStyle/>
          <a:p>
            <a:pPr marL="0" indent="0" algn="just">
              <a:lnSpc>
                <a:spcPct val="170000"/>
              </a:lnSpc>
              <a:buNone/>
            </a:pPr>
            <a:r>
              <a:rPr lang="en-US" dirty="0"/>
              <a:t>This training contains counseling approach and appropriately timed messages on 22 key family practices that frontline workers from various sectors will deliver with the help of counseling cards.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Following are the key steps that trainers need to ensure: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/>
              <a:t>	Know the concepts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/>
              <a:t>	Follow the steps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/>
              <a:t>	Use slides and materials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/>
              <a:t>	Use energizers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/>
              <a:t>	Emphasize role plays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/>
              <a:t>	Handouts (where necessary)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BB1BB286-2D95-4F50-A6B2-F494F2E79E69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1143000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Parenting Package-the Approach</a:t>
            </a:r>
          </a:p>
        </p:txBody>
      </p:sp>
    </p:spTree>
    <p:extLst>
      <p:ext uri="{BB962C8B-B14F-4D97-AF65-F5344CB8AC3E}">
        <p14:creationId xmlns:p14="http://schemas.microsoft.com/office/powerpoint/2010/main" val="12871481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6FE3A4-A496-4A09-8A06-3EB94A689C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5352" y="1338606"/>
            <a:ext cx="11455344" cy="5316718"/>
          </a:xfrm>
        </p:spPr>
        <p:txBody>
          <a:bodyPr>
            <a:normAutofit fontScale="70000" lnSpcReduction="20000"/>
          </a:bodyPr>
          <a:lstStyle/>
          <a:p>
            <a:pPr marL="0" indent="0" algn="just">
              <a:lnSpc>
                <a:spcPct val="170000"/>
              </a:lnSpc>
              <a:buNone/>
            </a:pPr>
            <a:r>
              <a:rPr lang="en-US" dirty="0">
                <a:solidFill>
                  <a:srgbClr val="00B0F0"/>
                </a:solidFill>
              </a:rPr>
              <a:t>The overall objective </a:t>
            </a:r>
            <a:r>
              <a:rPr lang="en-US" dirty="0"/>
              <a:t>of the Training of Trainers is to train front-line workers. These frontline workers will then educate families and care givers using the counseling cards.</a:t>
            </a:r>
          </a:p>
          <a:p>
            <a:pPr marL="0" indent="0" algn="just">
              <a:lnSpc>
                <a:spcPct val="170000"/>
              </a:lnSpc>
              <a:buNone/>
            </a:pPr>
            <a:r>
              <a:rPr lang="en-US" dirty="0">
                <a:solidFill>
                  <a:srgbClr val="00B0F0"/>
                </a:solidFill>
              </a:rPr>
              <a:t>Specific Objectives</a:t>
            </a:r>
            <a:r>
              <a:rPr lang="en-US" dirty="0"/>
              <a:t>:</a:t>
            </a:r>
          </a:p>
          <a:p>
            <a:pPr lvl="0" algn="just">
              <a:lnSpc>
                <a:spcPct val="170000"/>
              </a:lnSpc>
            </a:pPr>
            <a:r>
              <a:rPr lang="en-US" dirty="0"/>
              <a:t>Increase knowledge among participants on the importance of the early years and Early Childhood Development</a:t>
            </a:r>
          </a:p>
          <a:p>
            <a:pPr lvl="0" algn="just">
              <a:lnSpc>
                <a:spcPct val="170000"/>
              </a:lnSpc>
            </a:pPr>
            <a:r>
              <a:rPr lang="en-US" dirty="0"/>
              <a:t>Increase knowledge among the participants on the roles and responsibilities of the duty bearers towards children</a:t>
            </a:r>
          </a:p>
          <a:p>
            <a:pPr lvl="0" algn="just">
              <a:lnSpc>
                <a:spcPct val="170000"/>
              </a:lnSpc>
            </a:pPr>
            <a:r>
              <a:rPr lang="en-US" dirty="0"/>
              <a:t>Increase knowledge and improve skills of the participants on positive parenting and its benefits for the holistic development of the child and the specific family care practices</a:t>
            </a:r>
          </a:p>
          <a:p>
            <a:pPr lvl="0" algn="just">
              <a:lnSpc>
                <a:spcPct val="170000"/>
              </a:lnSpc>
            </a:pPr>
            <a:r>
              <a:rPr lang="en-US" dirty="0"/>
              <a:t>Educate participants with hands on practical exercises on using the counseling skills</a:t>
            </a:r>
          </a:p>
          <a:p>
            <a:pPr marL="0" lvl="0" indent="0">
              <a:buNone/>
            </a:pPr>
            <a:endParaRPr lang="en-US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BB1BB286-2D95-4F50-A6B2-F494F2E79E69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1143000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Objective of the Training of Trainers</a:t>
            </a:r>
          </a:p>
        </p:txBody>
      </p:sp>
    </p:spTree>
    <p:extLst>
      <p:ext uri="{BB962C8B-B14F-4D97-AF65-F5344CB8AC3E}">
        <p14:creationId xmlns:p14="http://schemas.microsoft.com/office/powerpoint/2010/main" val="39557570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6FE3A4-A496-4A09-8A06-3EB94A689C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5352" y="1310325"/>
            <a:ext cx="10920167" cy="5130231"/>
          </a:xfrm>
        </p:spPr>
        <p:txBody>
          <a:bodyPr>
            <a:normAutofit fontScale="62500" lnSpcReduction="20000"/>
          </a:bodyPr>
          <a:lstStyle/>
          <a:p>
            <a:pPr marL="0" indent="0">
              <a:lnSpc>
                <a:spcPct val="170000"/>
              </a:lnSpc>
              <a:buNone/>
            </a:pPr>
            <a:r>
              <a:rPr lang="en-US" dirty="0"/>
              <a:t>There are four main steps for each session of the training. These include:</a:t>
            </a:r>
          </a:p>
          <a:p>
            <a:pPr marL="0" indent="0">
              <a:lnSpc>
                <a:spcPct val="170000"/>
              </a:lnSpc>
              <a:buNone/>
            </a:pPr>
            <a:r>
              <a:rPr lang="en-US" dirty="0"/>
              <a:t>A. 	Introduce the topic, the session objectives, and present the content with the help of power point slide or 	flip chart.</a:t>
            </a:r>
          </a:p>
          <a:p>
            <a:pPr marL="0" indent="0">
              <a:lnSpc>
                <a:spcPct val="170000"/>
              </a:lnSpc>
              <a:buNone/>
            </a:pPr>
            <a:r>
              <a:rPr lang="en-US" dirty="0"/>
              <a:t>B. 	Conduct an interactive discussion after finishing the lecture. Ensure 	participation of all trainees, listen to 	their experiences and encourage discussion.</a:t>
            </a:r>
          </a:p>
          <a:p>
            <a:pPr marL="0" indent="0">
              <a:lnSpc>
                <a:spcPct val="170000"/>
              </a:lnSpc>
              <a:buNone/>
            </a:pPr>
            <a:r>
              <a:rPr lang="en-US" dirty="0"/>
              <a:t>C. 	Provide an interesting scenario and have the participants do a role-play where relevant. The 		scenario is provided in some sessions and give instructions for role-play.</a:t>
            </a:r>
          </a:p>
          <a:p>
            <a:pPr marL="0" indent="0">
              <a:lnSpc>
                <a:spcPct val="170000"/>
              </a:lnSpc>
              <a:buNone/>
            </a:pPr>
            <a:r>
              <a:rPr lang="en-US" dirty="0"/>
              <a:t>D 	Feedback the role-play and conclude the session. Once role-play finishes, ask the group to provide their 	feedback. Add your own comments in the end and then conclude the session.</a:t>
            </a:r>
          </a:p>
          <a:p>
            <a:pPr marL="0" indent="0">
              <a:lnSpc>
                <a:spcPct val="170000"/>
              </a:lnSpc>
              <a:buNone/>
            </a:pPr>
            <a:r>
              <a:rPr lang="en-US" dirty="0">
                <a:solidFill>
                  <a:srgbClr val="00B0F0"/>
                </a:solidFill>
              </a:rPr>
              <a:t>Training will focus on developing hands on experience of communicating with care-givers with practice sessions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BB1BB286-2D95-4F50-A6B2-F494F2E79E69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1143000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Methodology</a:t>
            </a:r>
          </a:p>
        </p:txBody>
      </p:sp>
    </p:spTree>
    <p:extLst>
      <p:ext uri="{BB962C8B-B14F-4D97-AF65-F5344CB8AC3E}">
        <p14:creationId xmlns:p14="http://schemas.microsoft.com/office/powerpoint/2010/main" val="38124503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7031</TotalTime>
  <Words>336</Words>
  <Application>Microsoft Office PowerPoint</Application>
  <PresentationFormat>Widescreen</PresentationFormat>
  <Paragraphs>26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Training of Trainers on Parenting Package</dc:title>
  <dc:creator>Deepa Risal Pokharel</dc:creator>
  <cp:lastModifiedBy>DELL</cp:lastModifiedBy>
  <cp:revision>36</cp:revision>
  <dcterms:created xsi:type="dcterms:W3CDTF">2019-09-08T07:03:43Z</dcterms:created>
  <dcterms:modified xsi:type="dcterms:W3CDTF">2025-07-02T05:04:39Z</dcterms:modified>
</cp:coreProperties>
</file>